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833199" y="2084784"/>
            <a:ext cx="7477601" cy="1666399"/>
          </a:xfrm>
          <a:prstGeom prst="rect">
            <a:avLst/>
          </a:prstGeom>
          <a:noFill/>
          <a:ln/>
        </p:spPr>
        <p:txBody>
          <a:bodyPr wrap="square" rtlCol="0" anchor="t"/>
          <a:lstStyle/>
          <a:p>
            <a:pPr indent="0" marL="0">
              <a:lnSpc>
                <a:spcPts val="6561"/>
              </a:lnSpc>
              <a:buNone/>
            </a:pPr>
            <a:r>
              <a:rPr lang="en-US" sz="5249" b="1" spc="-105" kern="0" dirty="0">
                <a:solidFill>
                  <a:srgbClr val="FF75D3"/>
                </a:solidFill>
                <a:latin typeface="adonis-web" pitchFamily="34" charset="0"/>
                <a:ea typeface="adonis-web" pitchFamily="34" charset="-122"/>
                <a:cs typeface="adonis-web" pitchFamily="34" charset="-120"/>
              </a:rPr>
              <a:t>Introduction to Text Processing in Linux</a:t>
            </a:r>
            <a:endParaRPr lang="en-US" sz="5249" dirty="0"/>
          </a:p>
        </p:txBody>
      </p:sp>
      <p:sp>
        <p:nvSpPr>
          <p:cNvPr id="5" name="Text 2"/>
          <p:cNvSpPr/>
          <p:nvPr/>
        </p:nvSpPr>
        <p:spPr>
          <a:xfrm>
            <a:off x="833199" y="4084439"/>
            <a:ext cx="7477601"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Welcome to the Introduction to Text Processing in Linux presentation! In this session, we will explore three powerful commands: awk, sed, and grep. These essential tools will equip you with the skills needed to efficiently manipulate and process text in the Linux environment.</a:t>
            </a:r>
            <a:endParaRPr lang="en-US" sz="1750" dirty="0"/>
          </a:p>
        </p:txBody>
      </p:sp>
      <p:sp>
        <p:nvSpPr>
          <p:cNvPr id="6" name="Shape 3"/>
          <p:cNvSpPr/>
          <p:nvPr/>
        </p:nvSpPr>
        <p:spPr>
          <a:xfrm>
            <a:off x="833199" y="5772626"/>
            <a:ext cx="355402" cy="355402"/>
          </a:xfrm>
          <a:prstGeom prst="roundRect">
            <a:avLst>
              <a:gd name="adj" fmla="val 25726039"/>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840819" y="5780246"/>
            <a:ext cx="340162" cy="340162"/>
          </a:xfrm>
          <a:prstGeom prst="rect">
            <a:avLst/>
          </a:prstGeom>
        </p:spPr>
      </p:pic>
      <p:sp>
        <p:nvSpPr>
          <p:cNvPr id="8" name="Text 4"/>
          <p:cNvSpPr/>
          <p:nvPr/>
        </p:nvSpPr>
        <p:spPr>
          <a:xfrm>
            <a:off x="1299686" y="5755958"/>
            <a:ext cx="2604254" cy="388858"/>
          </a:xfrm>
          <a:prstGeom prst="rect">
            <a:avLst/>
          </a:prstGeom>
          <a:noFill/>
          <a:ln/>
        </p:spPr>
        <p:txBody>
          <a:bodyPr wrap="none" rtlCol="0" anchor="t"/>
          <a:lstStyle/>
          <a:p>
            <a:pPr algn="l" indent="0" marL="0">
              <a:lnSpc>
                <a:spcPts val="3062"/>
              </a:lnSpc>
              <a:buNone/>
            </a:pPr>
            <a:r>
              <a:rPr lang="en-US" sz="2187" b="1" spc="-35" kern="0" dirty="0">
                <a:solidFill>
                  <a:srgbClr val="272525"/>
                </a:solidFill>
                <a:latin typeface="Source Sans Pro" pitchFamily="34" charset="0"/>
                <a:ea typeface="Source Sans Pro" pitchFamily="34" charset="-122"/>
                <a:cs typeface="Source Sans Pro" pitchFamily="34" charset="-120"/>
              </a:rPr>
              <a:t>by Shravani Potharaju</a:t>
            </a:r>
            <a:endParaRPr lang="en-US" sz="2187" dirty="0"/>
          </a:p>
        </p:txBody>
      </p:sp>
      <p:pic>
        <p:nvPicPr>
          <p:cNvPr id="9" name="Image 2" descr="preencoded.png">    </p:cNvPr>
          <p:cNvPicPr>
            <a:picLocks noChangeAspect="1"/>
          </p:cNvPicPr>
          <p:nvPr/>
        </p:nvPicPr>
        <p:blipFill>
          <a:blip r:embed="rId3"/>
          <a:stretch>
            <a:fillRect/>
          </a:stretch>
        </p:blipFill>
        <p:spPr>
          <a:xfrm>
            <a:off x="9144000" y="0"/>
            <a:ext cx="5486400" cy="8229600"/>
          </a:xfrm>
          <a:prstGeom prst="rect">
            <a:avLst/>
          </a:prstGeom>
        </p:spPr>
      </p:pic>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3923586"/>
            <a:ext cx="4443889"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Agenda</a:t>
            </a:r>
            <a:endParaRPr lang="en-US" sz="4374" dirty="0"/>
          </a:p>
        </p:txBody>
      </p:sp>
      <p:sp>
        <p:nvSpPr>
          <p:cNvPr id="5" name="Text 2"/>
          <p:cNvSpPr/>
          <p:nvPr/>
        </p:nvSpPr>
        <p:spPr>
          <a:xfrm>
            <a:off x="2703790" y="4951214"/>
            <a:ext cx="9578102" cy="355402"/>
          </a:xfrm>
          <a:prstGeom prst="rect">
            <a:avLst/>
          </a:prstGeom>
          <a:noFill/>
          <a:ln/>
        </p:spPr>
        <p:txBody>
          <a:bodyPr wrap="none" rtlCol="0" anchor="t"/>
          <a:lstStyle/>
          <a:p>
            <a:pPr algn="l" marL="342900" indent="-342900">
              <a:lnSpc>
                <a:spcPts val="2799"/>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Introduction to text processing tools</a:t>
            </a:r>
            <a:endParaRPr lang="en-US" sz="1750" dirty="0"/>
          </a:p>
        </p:txBody>
      </p:sp>
      <p:sp>
        <p:nvSpPr>
          <p:cNvPr id="6" name="Text 3"/>
          <p:cNvSpPr/>
          <p:nvPr/>
        </p:nvSpPr>
        <p:spPr>
          <a:xfrm>
            <a:off x="2703790" y="5395436"/>
            <a:ext cx="9578102" cy="355402"/>
          </a:xfrm>
          <a:prstGeom prst="rect">
            <a:avLst/>
          </a:prstGeom>
          <a:noFill/>
          <a:ln/>
        </p:spPr>
        <p:txBody>
          <a:bodyPr wrap="none" rtlCol="0" anchor="t"/>
          <a:lstStyle/>
          <a:p>
            <a:pPr algn="l" marL="342900" indent="-342900">
              <a:lnSpc>
                <a:spcPts val="2799"/>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grep command</a:t>
            </a:r>
            <a:endParaRPr lang="en-US" sz="1750" dirty="0"/>
          </a:p>
        </p:txBody>
      </p:sp>
      <p:sp>
        <p:nvSpPr>
          <p:cNvPr id="7" name="Text 4"/>
          <p:cNvSpPr/>
          <p:nvPr/>
        </p:nvSpPr>
        <p:spPr>
          <a:xfrm>
            <a:off x="2703790" y="5839658"/>
            <a:ext cx="9578102" cy="355402"/>
          </a:xfrm>
          <a:prstGeom prst="rect">
            <a:avLst/>
          </a:prstGeom>
          <a:noFill/>
          <a:ln/>
        </p:spPr>
        <p:txBody>
          <a:bodyPr wrap="none" rtlCol="0" anchor="t"/>
          <a:lstStyle/>
          <a:p>
            <a:pPr algn="l" marL="342900" indent="-342900">
              <a:lnSpc>
                <a:spcPts val="2799"/>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sed command</a:t>
            </a:r>
            <a:endParaRPr lang="en-US" sz="1750" dirty="0"/>
          </a:p>
        </p:txBody>
      </p:sp>
      <p:sp>
        <p:nvSpPr>
          <p:cNvPr id="8" name="Text 5"/>
          <p:cNvSpPr/>
          <p:nvPr/>
        </p:nvSpPr>
        <p:spPr>
          <a:xfrm>
            <a:off x="2703790" y="6283881"/>
            <a:ext cx="9578102" cy="355402"/>
          </a:xfrm>
          <a:prstGeom prst="rect">
            <a:avLst/>
          </a:prstGeom>
          <a:noFill/>
          <a:ln/>
        </p:spPr>
        <p:txBody>
          <a:bodyPr wrap="none" rtlCol="0" anchor="t"/>
          <a:lstStyle/>
          <a:p>
            <a:pPr algn="l" marL="342900" indent="-342900">
              <a:lnSpc>
                <a:spcPts val="2799"/>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awk command</a:t>
            </a:r>
            <a:endParaRPr lang="en-US" sz="1750" dirty="0"/>
          </a:p>
        </p:txBody>
      </p:sp>
      <p:sp>
        <p:nvSpPr>
          <p:cNvPr id="9" name="Text 6"/>
          <p:cNvSpPr/>
          <p:nvPr/>
        </p:nvSpPr>
        <p:spPr>
          <a:xfrm>
            <a:off x="2703790" y="6728103"/>
            <a:ext cx="9578102" cy="355402"/>
          </a:xfrm>
          <a:prstGeom prst="rect">
            <a:avLst/>
          </a:prstGeom>
          <a:noFill/>
          <a:ln/>
        </p:spPr>
        <p:txBody>
          <a:bodyPr wrap="none" rtlCol="0" anchor="t"/>
          <a:lstStyle/>
          <a:p>
            <a:pPr algn="l" marL="342900" indent="-342900">
              <a:lnSpc>
                <a:spcPts val="2799"/>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Practical examples</a:t>
            </a:r>
            <a:endParaRPr lang="en-US" sz="1750" dirty="0"/>
          </a:p>
        </p:txBody>
      </p:sp>
      <p:pic>
        <p:nvPicPr>
          <p:cNvPr id="10" name="Image 1" descr="preencoded.png">    </p:cNvPr>
          <p:cNvPicPr>
            <a:picLocks noChangeAspect="1"/>
          </p:cNvPicPr>
          <p:nvPr/>
        </p:nvPicPr>
        <p:blipFill>
          <a:blip r:embed="rId2"/>
          <a:stretch>
            <a:fillRect/>
          </a:stretch>
        </p:blipFill>
        <p:spPr>
          <a:xfrm>
            <a:off x="0" y="0"/>
            <a:ext cx="14630400" cy="2777490"/>
          </a:xfrm>
          <a:prstGeom prst="rect">
            <a:avLst/>
          </a:prstGeom>
        </p:spPr>
      </p:pic>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3067883"/>
            <a:ext cx="7260431"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Introduction to Text Processing</a:t>
            </a:r>
            <a:endParaRPr lang="en-US" sz="4374" dirty="0"/>
          </a:p>
        </p:txBody>
      </p:sp>
      <p:sp>
        <p:nvSpPr>
          <p:cNvPr id="7" name="Text 3"/>
          <p:cNvSpPr/>
          <p:nvPr/>
        </p:nvSpPr>
        <p:spPr>
          <a:xfrm>
            <a:off x="2348389" y="4095512"/>
            <a:ext cx="9933503"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Text processing plays a vital role in Linux, enabling efficient manipulation of textual data. With vast amounts of information that need analysis and modification, mastering the art of text processing is essential. In this section, we will explore why text processing is crucial in the Linux ecosystem and the value it brings to various tasks.</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731050"/>
            <a:ext cx="4523899"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The grep Command</a:t>
            </a:r>
            <a:endParaRPr lang="en-US" sz="4374" dirty="0"/>
          </a:p>
        </p:txBody>
      </p:sp>
      <p:sp>
        <p:nvSpPr>
          <p:cNvPr id="5" name="Shape 2"/>
          <p:cNvSpPr/>
          <p:nvPr/>
        </p:nvSpPr>
        <p:spPr>
          <a:xfrm>
            <a:off x="2348389" y="2869763"/>
            <a:ext cx="9933503" cy="1301829"/>
          </a:xfrm>
          <a:prstGeom prst="roundRect">
            <a:avLst>
              <a:gd name="adj" fmla="val 7681"/>
            </a:avLst>
          </a:prstGeom>
          <a:noFill/>
          <a:ln w="13811">
            <a:solidFill>
              <a:srgbClr val="000000">
                <a:alpha val="8000"/>
              </a:srgbClr>
            </a:solidFill>
            <a:prstDash val="solid"/>
          </a:ln>
        </p:spPr>
      </p:sp>
      <p:sp>
        <p:nvSpPr>
          <p:cNvPr id="6" name="Shape 3"/>
          <p:cNvSpPr/>
          <p:nvPr/>
        </p:nvSpPr>
        <p:spPr>
          <a:xfrm>
            <a:off x="2362200" y="2883575"/>
            <a:ext cx="9905881" cy="637103"/>
          </a:xfrm>
          <a:prstGeom prst="rect">
            <a:avLst/>
          </a:prstGeom>
          <a:solidFill>
            <a:srgbClr val="FFFFFF">
              <a:alpha val="4000"/>
            </a:srgbClr>
          </a:solidFill>
          <a:ln/>
        </p:spPr>
      </p:sp>
      <p:sp>
        <p:nvSpPr>
          <p:cNvPr id="7" name="Text 4"/>
          <p:cNvSpPr/>
          <p:nvPr/>
        </p:nvSpPr>
        <p:spPr>
          <a:xfrm>
            <a:off x="2584371" y="3024426"/>
            <a:ext cx="9461540" cy="355402"/>
          </a:xfrm>
          <a:prstGeom prst="rect">
            <a:avLst/>
          </a:prstGeom>
          <a:noFill/>
          <a:ln/>
        </p:spPr>
        <p:txBody>
          <a:bodyPr wrap="none" rtlCol="0" anchor="t"/>
          <a:lstStyle/>
          <a:p>
            <a:pPr indent="0" marL="0">
              <a:lnSpc>
                <a:spcPts val="2799"/>
              </a:lnSpc>
              <a:buNone/>
            </a:pPr>
            <a:r>
              <a:rPr lang="en-US" sz="1750" b="1" spc="-35" kern="0" dirty="0">
                <a:solidFill>
                  <a:srgbClr val="272525"/>
                </a:solidFill>
                <a:latin typeface="Source Sans Pro" pitchFamily="34" charset="0"/>
                <a:ea typeface="Source Sans Pro" pitchFamily="34" charset="-122"/>
                <a:cs typeface="Source Sans Pro" pitchFamily="34" charset="-120"/>
              </a:rPr>
              <a:t>Syntax: </a:t>
            </a:r>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grep [options] pattern [file...]</a:t>
            </a:r>
            <a:endParaRPr lang="en-US" sz="1750" dirty="0"/>
          </a:p>
        </p:txBody>
      </p:sp>
      <p:sp>
        <p:nvSpPr>
          <p:cNvPr id="8" name="Shape 5"/>
          <p:cNvSpPr/>
          <p:nvPr/>
        </p:nvSpPr>
        <p:spPr>
          <a:xfrm>
            <a:off x="2362200" y="3520678"/>
            <a:ext cx="9905881" cy="637103"/>
          </a:xfrm>
          <a:prstGeom prst="rect">
            <a:avLst/>
          </a:prstGeom>
          <a:solidFill>
            <a:srgbClr val="000000">
              <a:alpha val="4000"/>
            </a:srgbClr>
          </a:solidFill>
          <a:ln/>
        </p:spPr>
      </p:sp>
      <p:sp>
        <p:nvSpPr>
          <p:cNvPr id="9" name="Text 6"/>
          <p:cNvSpPr/>
          <p:nvPr/>
        </p:nvSpPr>
        <p:spPr>
          <a:xfrm>
            <a:off x="2584371" y="3661529"/>
            <a:ext cx="9461540" cy="355402"/>
          </a:xfrm>
          <a:prstGeom prst="rect">
            <a:avLst/>
          </a:prstGeom>
          <a:noFill/>
          <a:ln/>
        </p:spPr>
        <p:txBody>
          <a:bodyPr wrap="none" rtlCol="0" anchor="t"/>
          <a:lstStyle/>
          <a:p>
            <a:pPr indent="0" marL="0">
              <a:lnSpc>
                <a:spcPts val="2799"/>
              </a:lnSpc>
              <a:buNone/>
            </a:pPr>
            <a:r>
              <a:rPr lang="en-US" sz="1750" b="1" spc="-35" kern="0" dirty="0">
                <a:solidFill>
                  <a:srgbClr val="272525"/>
                </a:solidFill>
                <a:latin typeface="Source Sans Pro" pitchFamily="34" charset="0"/>
                <a:ea typeface="Source Sans Pro" pitchFamily="34" charset="-122"/>
                <a:cs typeface="Source Sans Pro" pitchFamily="34" charset="-120"/>
              </a:rPr>
              <a:t>Description: </a:t>
            </a:r>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Searches for a specified pattern in one or more files.</a:t>
            </a:r>
            <a:endParaRPr lang="en-US" sz="1750" dirty="0"/>
          </a:p>
        </p:txBody>
      </p:sp>
      <p:sp>
        <p:nvSpPr>
          <p:cNvPr id="10" name="Text 7"/>
          <p:cNvSpPr/>
          <p:nvPr/>
        </p:nvSpPr>
        <p:spPr>
          <a:xfrm>
            <a:off x="2348389" y="4504849"/>
            <a:ext cx="2666286" cy="416481"/>
          </a:xfrm>
          <a:prstGeom prst="rect">
            <a:avLst/>
          </a:prstGeom>
          <a:noFill/>
          <a:ln/>
        </p:spPr>
        <p:txBody>
          <a:bodyPr wrap="none" rtlCol="0" anchor="t"/>
          <a:lstStyle/>
          <a:p>
            <a:pPr indent="0" marL="0">
              <a:lnSpc>
                <a:spcPts val="3281"/>
              </a:lnSpc>
              <a:buNone/>
            </a:pPr>
            <a:r>
              <a:rPr lang="en-US" sz="2624" b="1" spc="-52" kern="0" dirty="0">
                <a:solidFill>
                  <a:srgbClr val="FF75D3"/>
                </a:solidFill>
                <a:latin typeface="adonis-web" pitchFamily="34" charset="0"/>
                <a:ea typeface="adonis-web" pitchFamily="34" charset="-122"/>
                <a:cs typeface="adonis-web" pitchFamily="34" charset="-120"/>
              </a:rPr>
              <a:t>Examples:</a:t>
            </a:r>
            <a:endParaRPr lang="en-US" sz="2624" dirty="0"/>
          </a:p>
        </p:txBody>
      </p:sp>
      <p:sp>
        <p:nvSpPr>
          <p:cNvPr id="11" name="Text 8"/>
          <p:cNvSpPr/>
          <p:nvPr/>
        </p:nvSpPr>
        <p:spPr>
          <a:xfrm>
            <a:off x="2703790" y="5254585"/>
            <a:ext cx="9578102" cy="355402"/>
          </a:xfrm>
          <a:prstGeom prst="rect">
            <a:avLst/>
          </a:prstGeom>
          <a:noFill/>
          <a:ln/>
        </p:spPr>
        <p:txBody>
          <a:bodyPr wrap="none" rtlCol="0" anchor="t"/>
          <a:lstStyle/>
          <a:p>
            <a:pPr algn="l" marL="342900" indent="-342900">
              <a:lnSpc>
                <a:spcPts val="2799"/>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grep "keyword" file.txt - Search for "keyword" in file.txt.</a:t>
            </a:r>
            <a:endParaRPr lang="en-US" sz="1750" dirty="0"/>
          </a:p>
        </p:txBody>
      </p:sp>
      <p:sp>
        <p:nvSpPr>
          <p:cNvPr id="12" name="Text 9"/>
          <p:cNvSpPr/>
          <p:nvPr/>
        </p:nvSpPr>
        <p:spPr>
          <a:xfrm>
            <a:off x="2703790" y="5698808"/>
            <a:ext cx="9578102" cy="355402"/>
          </a:xfrm>
          <a:prstGeom prst="rect">
            <a:avLst/>
          </a:prstGeom>
          <a:noFill/>
          <a:ln/>
        </p:spPr>
        <p:txBody>
          <a:bodyPr wrap="none" rtlCol="0" anchor="t"/>
          <a:lstStyle/>
          <a:p>
            <a:pPr algn="l" marL="342900" indent="-342900">
              <a:lnSpc>
                <a:spcPts val="2799"/>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grep -i "pattern" file.txt - Conduct a case-insensitive search.</a:t>
            </a:r>
            <a:endParaRPr lang="en-US" sz="1750" dirty="0"/>
          </a:p>
        </p:txBody>
      </p:sp>
      <p:sp>
        <p:nvSpPr>
          <p:cNvPr id="13" name="Text 10"/>
          <p:cNvSpPr/>
          <p:nvPr/>
        </p:nvSpPr>
        <p:spPr>
          <a:xfrm>
            <a:off x="2703790" y="6143030"/>
            <a:ext cx="9578102" cy="355402"/>
          </a:xfrm>
          <a:prstGeom prst="rect">
            <a:avLst/>
          </a:prstGeom>
          <a:noFill/>
          <a:ln/>
        </p:spPr>
        <p:txBody>
          <a:bodyPr wrap="none" rtlCol="0" anchor="t"/>
          <a:lstStyle/>
          <a:p>
            <a:pPr algn="l" marL="342900" indent="-342900">
              <a:lnSpc>
                <a:spcPts val="2799"/>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grep -r "pattern" /path/to/directory - Recursively search for "pattern" in a directory.</a:t>
            </a: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731050"/>
            <a:ext cx="4443889"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The sed Command</a:t>
            </a:r>
            <a:endParaRPr lang="en-US" sz="4374" dirty="0"/>
          </a:p>
        </p:txBody>
      </p:sp>
      <p:sp>
        <p:nvSpPr>
          <p:cNvPr id="5" name="Shape 2"/>
          <p:cNvSpPr/>
          <p:nvPr/>
        </p:nvSpPr>
        <p:spPr>
          <a:xfrm>
            <a:off x="2348389" y="2869763"/>
            <a:ext cx="9933503" cy="1301829"/>
          </a:xfrm>
          <a:prstGeom prst="roundRect">
            <a:avLst>
              <a:gd name="adj" fmla="val 7681"/>
            </a:avLst>
          </a:prstGeom>
          <a:noFill/>
          <a:ln w="13811">
            <a:solidFill>
              <a:srgbClr val="000000">
                <a:alpha val="8000"/>
              </a:srgbClr>
            </a:solidFill>
            <a:prstDash val="solid"/>
          </a:ln>
        </p:spPr>
      </p:sp>
      <p:sp>
        <p:nvSpPr>
          <p:cNvPr id="6" name="Shape 3"/>
          <p:cNvSpPr/>
          <p:nvPr/>
        </p:nvSpPr>
        <p:spPr>
          <a:xfrm>
            <a:off x="2362200" y="2883575"/>
            <a:ext cx="9905881" cy="637103"/>
          </a:xfrm>
          <a:prstGeom prst="rect">
            <a:avLst/>
          </a:prstGeom>
          <a:solidFill>
            <a:srgbClr val="FFFFFF">
              <a:alpha val="4000"/>
            </a:srgbClr>
          </a:solidFill>
          <a:ln/>
        </p:spPr>
      </p:sp>
      <p:sp>
        <p:nvSpPr>
          <p:cNvPr id="7" name="Text 4"/>
          <p:cNvSpPr/>
          <p:nvPr/>
        </p:nvSpPr>
        <p:spPr>
          <a:xfrm>
            <a:off x="2584371" y="3024426"/>
            <a:ext cx="9461540" cy="355402"/>
          </a:xfrm>
          <a:prstGeom prst="rect">
            <a:avLst/>
          </a:prstGeom>
          <a:noFill/>
          <a:ln/>
        </p:spPr>
        <p:txBody>
          <a:bodyPr wrap="none" rtlCol="0" anchor="t"/>
          <a:lstStyle/>
          <a:p>
            <a:pPr indent="0" marL="0">
              <a:lnSpc>
                <a:spcPts val="2799"/>
              </a:lnSpc>
              <a:buNone/>
            </a:pPr>
            <a:r>
              <a:rPr lang="en-US" sz="1750" b="1" spc="-35" kern="0" dirty="0">
                <a:solidFill>
                  <a:srgbClr val="272525"/>
                </a:solidFill>
                <a:latin typeface="Source Sans Pro" pitchFamily="34" charset="0"/>
                <a:ea typeface="Source Sans Pro" pitchFamily="34" charset="-122"/>
                <a:cs typeface="Source Sans Pro" pitchFamily="34" charset="-120"/>
              </a:rPr>
              <a:t>Syntax: </a:t>
            </a:r>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sed [options] 'script' [file...]</a:t>
            </a:r>
            <a:endParaRPr lang="en-US" sz="1750" dirty="0"/>
          </a:p>
        </p:txBody>
      </p:sp>
      <p:sp>
        <p:nvSpPr>
          <p:cNvPr id="8" name="Shape 5"/>
          <p:cNvSpPr/>
          <p:nvPr/>
        </p:nvSpPr>
        <p:spPr>
          <a:xfrm>
            <a:off x="2362200" y="3520678"/>
            <a:ext cx="9905881" cy="637103"/>
          </a:xfrm>
          <a:prstGeom prst="rect">
            <a:avLst/>
          </a:prstGeom>
          <a:solidFill>
            <a:srgbClr val="000000">
              <a:alpha val="4000"/>
            </a:srgbClr>
          </a:solidFill>
          <a:ln/>
        </p:spPr>
      </p:sp>
      <p:sp>
        <p:nvSpPr>
          <p:cNvPr id="9" name="Text 6"/>
          <p:cNvSpPr/>
          <p:nvPr/>
        </p:nvSpPr>
        <p:spPr>
          <a:xfrm>
            <a:off x="2584371" y="3661529"/>
            <a:ext cx="9461540" cy="355402"/>
          </a:xfrm>
          <a:prstGeom prst="rect">
            <a:avLst/>
          </a:prstGeom>
          <a:noFill/>
          <a:ln/>
        </p:spPr>
        <p:txBody>
          <a:bodyPr wrap="none" rtlCol="0" anchor="t"/>
          <a:lstStyle/>
          <a:p>
            <a:pPr indent="0" marL="0">
              <a:lnSpc>
                <a:spcPts val="2799"/>
              </a:lnSpc>
              <a:buNone/>
            </a:pPr>
            <a:r>
              <a:rPr lang="en-US" sz="1750" b="1" spc="-35" kern="0" dirty="0">
                <a:solidFill>
                  <a:srgbClr val="272525"/>
                </a:solidFill>
                <a:latin typeface="Source Sans Pro" pitchFamily="34" charset="0"/>
                <a:ea typeface="Source Sans Pro" pitchFamily="34" charset="-122"/>
                <a:cs typeface="Source Sans Pro" pitchFamily="34" charset="-120"/>
              </a:rPr>
              <a:t>Description: </a:t>
            </a:r>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Stream editor for text manipulation and transformation.</a:t>
            </a:r>
            <a:endParaRPr lang="en-US" sz="1750" dirty="0"/>
          </a:p>
        </p:txBody>
      </p:sp>
      <p:sp>
        <p:nvSpPr>
          <p:cNvPr id="10" name="Text 7"/>
          <p:cNvSpPr/>
          <p:nvPr/>
        </p:nvSpPr>
        <p:spPr>
          <a:xfrm>
            <a:off x="2348389" y="4504849"/>
            <a:ext cx="2666286" cy="416481"/>
          </a:xfrm>
          <a:prstGeom prst="rect">
            <a:avLst/>
          </a:prstGeom>
          <a:noFill/>
          <a:ln/>
        </p:spPr>
        <p:txBody>
          <a:bodyPr wrap="none" rtlCol="0" anchor="t"/>
          <a:lstStyle/>
          <a:p>
            <a:pPr indent="0" marL="0">
              <a:lnSpc>
                <a:spcPts val="3281"/>
              </a:lnSpc>
              <a:buNone/>
            </a:pPr>
            <a:r>
              <a:rPr lang="en-US" sz="2624" b="1" spc="-52" kern="0" dirty="0">
                <a:solidFill>
                  <a:srgbClr val="FF75D3"/>
                </a:solidFill>
                <a:latin typeface="adonis-web" pitchFamily="34" charset="0"/>
                <a:ea typeface="adonis-web" pitchFamily="34" charset="-122"/>
                <a:cs typeface="adonis-web" pitchFamily="34" charset="-120"/>
              </a:rPr>
              <a:t>Examples:</a:t>
            </a:r>
            <a:endParaRPr lang="en-US" sz="2624" dirty="0"/>
          </a:p>
        </p:txBody>
      </p:sp>
      <p:sp>
        <p:nvSpPr>
          <p:cNvPr id="11" name="Text 8"/>
          <p:cNvSpPr/>
          <p:nvPr/>
        </p:nvSpPr>
        <p:spPr>
          <a:xfrm>
            <a:off x="2703790" y="5254585"/>
            <a:ext cx="9578102" cy="355402"/>
          </a:xfrm>
          <a:prstGeom prst="rect">
            <a:avLst/>
          </a:prstGeom>
          <a:noFill/>
          <a:ln/>
        </p:spPr>
        <p:txBody>
          <a:bodyPr wrap="none" rtlCol="0" anchor="t"/>
          <a:lstStyle/>
          <a:p>
            <a:pPr algn="l" marL="342900" indent="-342900">
              <a:lnSpc>
                <a:spcPts val="2799"/>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sed 's/old/new/' file.txt - Replace the first occurrence of "old" with "new" in file.txt.</a:t>
            </a:r>
            <a:endParaRPr lang="en-US" sz="1750" dirty="0"/>
          </a:p>
        </p:txBody>
      </p:sp>
      <p:sp>
        <p:nvSpPr>
          <p:cNvPr id="12" name="Text 9"/>
          <p:cNvSpPr/>
          <p:nvPr/>
        </p:nvSpPr>
        <p:spPr>
          <a:xfrm>
            <a:off x="2703790" y="5698808"/>
            <a:ext cx="9578102" cy="355402"/>
          </a:xfrm>
          <a:prstGeom prst="rect">
            <a:avLst/>
          </a:prstGeom>
          <a:noFill/>
          <a:ln/>
        </p:spPr>
        <p:txBody>
          <a:bodyPr wrap="none" rtlCol="0" anchor="t"/>
          <a:lstStyle/>
          <a:p>
            <a:pPr algn="l" marL="342900" indent="-342900">
              <a:lnSpc>
                <a:spcPts val="2799"/>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sed '1,3d' file.txt - Delete lines 1 to 3.</a:t>
            </a:r>
            <a:endParaRPr lang="en-US" sz="1750" dirty="0"/>
          </a:p>
        </p:txBody>
      </p:sp>
      <p:sp>
        <p:nvSpPr>
          <p:cNvPr id="13" name="Text 10"/>
          <p:cNvSpPr/>
          <p:nvPr/>
        </p:nvSpPr>
        <p:spPr>
          <a:xfrm>
            <a:off x="2703790" y="6143030"/>
            <a:ext cx="9578102" cy="355402"/>
          </a:xfrm>
          <a:prstGeom prst="rect">
            <a:avLst/>
          </a:prstGeom>
          <a:noFill/>
          <a:ln/>
        </p:spPr>
        <p:txBody>
          <a:bodyPr wrap="none" rtlCol="0" anchor="t"/>
          <a:lstStyle/>
          <a:p>
            <a:pPr algn="l" marL="342900" indent="-342900">
              <a:lnSpc>
                <a:spcPts val="2799"/>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sed -n '/pattern/p' file.txt - Print lines containing "pattern."</a:t>
            </a: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953220"/>
            <a:ext cx="6278999"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The awk Command (Part 1)</a:t>
            </a:r>
            <a:endParaRPr lang="en-US" sz="4374" dirty="0"/>
          </a:p>
        </p:txBody>
      </p:sp>
      <p:sp>
        <p:nvSpPr>
          <p:cNvPr id="5" name="Shape 2"/>
          <p:cNvSpPr/>
          <p:nvPr/>
        </p:nvSpPr>
        <p:spPr>
          <a:xfrm>
            <a:off x="2348389" y="3091934"/>
            <a:ext cx="9933503" cy="1301829"/>
          </a:xfrm>
          <a:prstGeom prst="roundRect">
            <a:avLst>
              <a:gd name="adj" fmla="val 7681"/>
            </a:avLst>
          </a:prstGeom>
          <a:noFill/>
          <a:ln w="13811">
            <a:solidFill>
              <a:srgbClr val="000000">
                <a:alpha val="8000"/>
              </a:srgbClr>
            </a:solidFill>
            <a:prstDash val="solid"/>
          </a:ln>
        </p:spPr>
      </p:sp>
      <p:sp>
        <p:nvSpPr>
          <p:cNvPr id="6" name="Shape 3"/>
          <p:cNvSpPr/>
          <p:nvPr/>
        </p:nvSpPr>
        <p:spPr>
          <a:xfrm>
            <a:off x="2362200" y="3105745"/>
            <a:ext cx="9905881" cy="637103"/>
          </a:xfrm>
          <a:prstGeom prst="rect">
            <a:avLst/>
          </a:prstGeom>
          <a:solidFill>
            <a:srgbClr val="FFFFFF">
              <a:alpha val="4000"/>
            </a:srgbClr>
          </a:solidFill>
          <a:ln/>
        </p:spPr>
      </p:sp>
      <p:sp>
        <p:nvSpPr>
          <p:cNvPr id="7" name="Text 4"/>
          <p:cNvSpPr/>
          <p:nvPr/>
        </p:nvSpPr>
        <p:spPr>
          <a:xfrm>
            <a:off x="2584371" y="3246596"/>
            <a:ext cx="9461540" cy="355402"/>
          </a:xfrm>
          <a:prstGeom prst="rect">
            <a:avLst/>
          </a:prstGeom>
          <a:noFill/>
          <a:ln/>
        </p:spPr>
        <p:txBody>
          <a:bodyPr wrap="none" rtlCol="0" anchor="t"/>
          <a:lstStyle/>
          <a:p>
            <a:pPr indent="0" marL="0">
              <a:lnSpc>
                <a:spcPts val="2799"/>
              </a:lnSpc>
              <a:buNone/>
            </a:pPr>
            <a:r>
              <a:rPr lang="en-US" sz="1750" b="1" spc="-35" kern="0" dirty="0">
                <a:solidFill>
                  <a:srgbClr val="272525"/>
                </a:solidFill>
                <a:latin typeface="Source Sans Pro" pitchFamily="34" charset="0"/>
                <a:ea typeface="Source Sans Pro" pitchFamily="34" charset="-122"/>
                <a:cs typeface="Source Sans Pro" pitchFamily="34" charset="-120"/>
              </a:rPr>
              <a:t>Syntax: </a:t>
            </a:r>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awk 'pattern { action }' [file...]</a:t>
            </a:r>
            <a:endParaRPr lang="en-US" sz="1750" dirty="0"/>
          </a:p>
        </p:txBody>
      </p:sp>
      <p:sp>
        <p:nvSpPr>
          <p:cNvPr id="8" name="Shape 5"/>
          <p:cNvSpPr/>
          <p:nvPr/>
        </p:nvSpPr>
        <p:spPr>
          <a:xfrm>
            <a:off x="2362200" y="3742849"/>
            <a:ext cx="9905881" cy="637103"/>
          </a:xfrm>
          <a:prstGeom prst="rect">
            <a:avLst/>
          </a:prstGeom>
          <a:solidFill>
            <a:srgbClr val="000000">
              <a:alpha val="4000"/>
            </a:srgbClr>
          </a:solidFill>
          <a:ln/>
        </p:spPr>
      </p:sp>
      <p:sp>
        <p:nvSpPr>
          <p:cNvPr id="9" name="Text 6"/>
          <p:cNvSpPr/>
          <p:nvPr/>
        </p:nvSpPr>
        <p:spPr>
          <a:xfrm>
            <a:off x="2584371" y="3883700"/>
            <a:ext cx="9461540" cy="355402"/>
          </a:xfrm>
          <a:prstGeom prst="rect">
            <a:avLst/>
          </a:prstGeom>
          <a:noFill/>
          <a:ln/>
        </p:spPr>
        <p:txBody>
          <a:bodyPr wrap="none" rtlCol="0" anchor="t"/>
          <a:lstStyle/>
          <a:p>
            <a:pPr indent="0" marL="0">
              <a:lnSpc>
                <a:spcPts val="2799"/>
              </a:lnSpc>
              <a:buNone/>
            </a:pPr>
            <a:r>
              <a:rPr lang="en-US" sz="1750" b="1" spc="-35" kern="0" dirty="0">
                <a:solidFill>
                  <a:srgbClr val="272525"/>
                </a:solidFill>
                <a:latin typeface="Source Sans Pro" pitchFamily="34" charset="0"/>
                <a:ea typeface="Source Sans Pro" pitchFamily="34" charset="-122"/>
                <a:cs typeface="Source Sans Pro" pitchFamily="34" charset="-120"/>
              </a:rPr>
              <a:t>Description: </a:t>
            </a:r>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A versatile text processing tool for data extraction and reporting.</a:t>
            </a:r>
            <a:endParaRPr lang="en-US" sz="1750" dirty="0"/>
          </a:p>
        </p:txBody>
      </p:sp>
      <p:sp>
        <p:nvSpPr>
          <p:cNvPr id="10" name="Text 7"/>
          <p:cNvSpPr/>
          <p:nvPr/>
        </p:nvSpPr>
        <p:spPr>
          <a:xfrm>
            <a:off x="2348389" y="4727019"/>
            <a:ext cx="2666286" cy="416481"/>
          </a:xfrm>
          <a:prstGeom prst="rect">
            <a:avLst/>
          </a:prstGeom>
          <a:noFill/>
          <a:ln/>
        </p:spPr>
        <p:txBody>
          <a:bodyPr wrap="none" rtlCol="0" anchor="t"/>
          <a:lstStyle/>
          <a:p>
            <a:pPr indent="0" marL="0">
              <a:lnSpc>
                <a:spcPts val="3281"/>
              </a:lnSpc>
              <a:buNone/>
            </a:pPr>
            <a:r>
              <a:rPr lang="en-US" sz="2624" b="1" spc="-52" kern="0" dirty="0">
                <a:solidFill>
                  <a:srgbClr val="FF75D3"/>
                </a:solidFill>
                <a:latin typeface="adonis-web" pitchFamily="34" charset="0"/>
                <a:ea typeface="adonis-web" pitchFamily="34" charset="-122"/>
                <a:cs typeface="adonis-web" pitchFamily="34" charset="-120"/>
              </a:rPr>
              <a:t>Examples:</a:t>
            </a:r>
            <a:endParaRPr lang="en-US" sz="2624" dirty="0"/>
          </a:p>
        </p:txBody>
      </p:sp>
      <p:sp>
        <p:nvSpPr>
          <p:cNvPr id="11" name="Text 8"/>
          <p:cNvSpPr/>
          <p:nvPr/>
        </p:nvSpPr>
        <p:spPr>
          <a:xfrm>
            <a:off x="2703790" y="5476756"/>
            <a:ext cx="9578102" cy="355402"/>
          </a:xfrm>
          <a:prstGeom prst="rect">
            <a:avLst/>
          </a:prstGeom>
          <a:noFill/>
          <a:ln/>
        </p:spPr>
        <p:txBody>
          <a:bodyPr wrap="none" rtlCol="0" anchor="t"/>
          <a:lstStyle/>
          <a:p>
            <a:pPr algn="l" marL="342900" indent="-342900">
              <a:lnSpc>
                <a:spcPts val="2799"/>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awk '{ print $1 }' file.txt - Print the first field of each line.</a:t>
            </a:r>
            <a:endParaRPr lang="en-US" sz="1750" dirty="0"/>
          </a:p>
        </p:txBody>
      </p:sp>
      <p:sp>
        <p:nvSpPr>
          <p:cNvPr id="12" name="Text 9"/>
          <p:cNvSpPr/>
          <p:nvPr/>
        </p:nvSpPr>
        <p:spPr>
          <a:xfrm>
            <a:off x="2703790" y="5920978"/>
            <a:ext cx="9578102" cy="355402"/>
          </a:xfrm>
          <a:prstGeom prst="rect">
            <a:avLst/>
          </a:prstGeom>
          <a:noFill/>
          <a:ln/>
        </p:spPr>
        <p:txBody>
          <a:bodyPr wrap="none" rtlCol="0" anchor="t"/>
          <a:lstStyle/>
          <a:p>
            <a:pPr algn="l" marL="342900" indent="-342900">
              <a:lnSpc>
                <a:spcPts val="2799"/>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awk '/pattern/ { print $2 }' file.txt - Extract the second field from lines containing "pattern."</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2175272"/>
            <a:ext cx="6278999"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The awk Command (Part 2)</a:t>
            </a:r>
            <a:endParaRPr lang="en-US" sz="4374" dirty="0"/>
          </a:p>
        </p:txBody>
      </p:sp>
      <p:sp>
        <p:nvSpPr>
          <p:cNvPr id="5" name="Shape 2"/>
          <p:cNvSpPr/>
          <p:nvPr/>
        </p:nvSpPr>
        <p:spPr>
          <a:xfrm>
            <a:off x="2348389" y="3313986"/>
            <a:ext cx="9933503" cy="1301829"/>
          </a:xfrm>
          <a:prstGeom prst="roundRect">
            <a:avLst>
              <a:gd name="adj" fmla="val 7681"/>
            </a:avLst>
          </a:prstGeom>
          <a:noFill/>
          <a:ln w="13811">
            <a:solidFill>
              <a:srgbClr val="000000">
                <a:alpha val="8000"/>
              </a:srgbClr>
            </a:solidFill>
            <a:prstDash val="solid"/>
          </a:ln>
        </p:spPr>
      </p:sp>
      <p:sp>
        <p:nvSpPr>
          <p:cNvPr id="6" name="Shape 3"/>
          <p:cNvSpPr/>
          <p:nvPr/>
        </p:nvSpPr>
        <p:spPr>
          <a:xfrm>
            <a:off x="2362200" y="3327797"/>
            <a:ext cx="9905881" cy="637103"/>
          </a:xfrm>
          <a:prstGeom prst="rect">
            <a:avLst/>
          </a:prstGeom>
          <a:solidFill>
            <a:srgbClr val="FFFFFF">
              <a:alpha val="4000"/>
            </a:srgbClr>
          </a:solidFill>
          <a:ln/>
        </p:spPr>
      </p:sp>
      <p:sp>
        <p:nvSpPr>
          <p:cNvPr id="7" name="Text 4"/>
          <p:cNvSpPr/>
          <p:nvPr/>
        </p:nvSpPr>
        <p:spPr>
          <a:xfrm>
            <a:off x="2584371" y="3468648"/>
            <a:ext cx="9461540" cy="355402"/>
          </a:xfrm>
          <a:prstGeom prst="rect">
            <a:avLst/>
          </a:prstGeom>
          <a:noFill/>
          <a:ln/>
        </p:spPr>
        <p:txBody>
          <a:bodyPr wrap="none" rtlCol="0" anchor="t"/>
          <a:lstStyle/>
          <a:p>
            <a:pPr indent="0" marL="0">
              <a:lnSpc>
                <a:spcPts val="2799"/>
              </a:lnSpc>
              <a:buNone/>
            </a:pPr>
            <a:r>
              <a:rPr lang="en-US" sz="1750" b="1" spc="-35" kern="0" dirty="0">
                <a:solidFill>
                  <a:srgbClr val="272525"/>
                </a:solidFill>
                <a:latin typeface="Source Sans Pro" pitchFamily="34" charset="0"/>
                <a:ea typeface="Source Sans Pro" pitchFamily="34" charset="-122"/>
                <a:cs typeface="Source Sans Pro" pitchFamily="34" charset="-120"/>
              </a:rPr>
              <a:t>Syntax: </a:t>
            </a:r>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awk 'BEGIN { action }'</a:t>
            </a:r>
            <a:endParaRPr lang="en-US" sz="1750" dirty="0"/>
          </a:p>
        </p:txBody>
      </p:sp>
      <p:sp>
        <p:nvSpPr>
          <p:cNvPr id="8" name="Shape 5"/>
          <p:cNvSpPr/>
          <p:nvPr/>
        </p:nvSpPr>
        <p:spPr>
          <a:xfrm>
            <a:off x="2362200" y="3964900"/>
            <a:ext cx="9905881" cy="637103"/>
          </a:xfrm>
          <a:prstGeom prst="rect">
            <a:avLst/>
          </a:prstGeom>
          <a:solidFill>
            <a:srgbClr val="000000">
              <a:alpha val="4000"/>
            </a:srgbClr>
          </a:solidFill>
          <a:ln/>
        </p:spPr>
      </p:sp>
      <p:sp>
        <p:nvSpPr>
          <p:cNvPr id="9" name="Text 6"/>
          <p:cNvSpPr/>
          <p:nvPr/>
        </p:nvSpPr>
        <p:spPr>
          <a:xfrm>
            <a:off x="2584371" y="4105751"/>
            <a:ext cx="9461540" cy="355402"/>
          </a:xfrm>
          <a:prstGeom prst="rect">
            <a:avLst/>
          </a:prstGeom>
          <a:noFill/>
          <a:ln/>
        </p:spPr>
        <p:txBody>
          <a:bodyPr wrap="none" rtlCol="0" anchor="t"/>
          <a:lstStyle/>
          <a:p>
            <a:pPr indent="0" marL="0">
              <a:lnSpc>
                <a:spcPts val="2799"/>
              </a:lnSpc>
              <a:buNone/>
            </a:pPr>
            <a:r>
              <a:rPr lang="en-US" sz="1750" b="1" spc="-35" kern="0" dirty="0">
                <a:solidFill>
                  <a:srgbClr val="272525"/>
                </a:solidFill>
                <a:latin typeface="Source Sans Pro" pitchFamily="34" charset="0"/>
                <a:ea typeface="Source Sans Pro" pitchFamily="34" charset="-122"/>
                <a:cs typeface="Source Sans Pro" pitchFamily="34" charset="-120"/>
              </a:rPr>
              <a:t>Description: </a:t>
            </a:r>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Special BEGIN block for initialization.</a:t>
            </a:r>
            <a:endParaRPr lang="en-US" sz="1750" dirty="0"/>
          </a:p>
        </p:txBody>
      </p:sp>
      <p:sp>
        <p:nvSpPr>
          <p:cNvPr id="10" name="Text 7"/>
          <p:cNvSpPr/>
          <p:nvPr/>
        </p:nvSpPr>
        <p:spPr>
          <a:xfrm>
            <a:off x="2348389" y="4949071"/>
            <a:ext cx="2666286" cy="416481"/>
          </a:xfrm>
          <a:prstGeom prst="rect">
            <a:avLst/>
          </a:prstGeom>
          <a:noFill/>
          <a:ln/>
        </p:spPr>
        <p:txBody>
          <a:bodyPr wrap="none" rtlCol="0" anchor="t"/>
          <a:lstStyle/>
          <a:p>
            <a:pPr indent="0" marL="0">
              <a:lnSpc>
                <a:spcPts val="3281"/>
              </a:lnSpc>
              <a:buNone/>
            </a:pPr>
            <a:r>
              <a:rPr lang="en-US" sz="2624" b="1" spc="-52" kern="0" dirty="0">
                <a:solidFill>
                  <a:srgbClr val="FF75D3"/>
                </a:solidFill>
                <a:latin typeface="adonis-web" pitchFamily="34" charset="0"/>
                <a:ea typeface="adonis-web" pitchFamily="34" charset="-122"/>
                <a:cs typeface="adonis-web" pitchFamily="34" charset="-120"/>
              </a:rPr>
              <a:t>Examples:</a:t>
            </a:r>
            <a:endParaRPr lang="en-US" sz="2624" dirty="0"/>
          </a:p>
        </p:txBody>
      </p:sp>
      <p:sp>
        <p:nvSpPr>
          <p:cNvPr id="11" name="Text 8"/>
          <p:cNvSpPr/>
          <p:nvPr/>
        </p:nvSpPr>
        <p:spPr>
          <a:xfrm>
            <a:off x="2703790" y="5698808"/>
            <a:ext cx="9578102" cy="355402"/>
          </a:xfrm>
          <a:prstGeom prst="rect">
            <a:avLst/>
          </a:prstGeom>
          <a:noFill/>
          <a:ln/>
        </p:spPr>
        <p:txBody>
          <a:bodyPr wrap="none" rtlCol="0" anchor="t"/>
          <a:lstStyle/>
          <a:p>
            <a:pPr algn="l" marL="342900" indent="-342900">
              <a:lnSpc>
                <a:spcPts val="2799"/>
              </a:lnSpc>
              <a:buSzPct val="100000"/>
              <a:buChar char="•"/>
            </a:pPr>
            <a:r>
              <a:rPr lang="en-US" sz="1750" spc="-35" kern="0" dirty="0">
                <a:solidFill>
                  <a:srgbClr val="272525"/>
                </a:solidFill>
                <a:latin typeface="Source Sans Pro" pitchFamily="34" charset="0"/>
                <a:ea typeface="Source Sans Pro" pitchFamily="34" charset="-122"/>
                <a:cs typeface="Source Sans Pro" pitchFamily="34" charset="-120"/>
              </a:rPr>
              <a:t>awk 'BEGIN { sum=0 } { sum+=$1 } END { print sum }' file.txt - Calculate the sum of the first column.</a:t>
            </a: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833199" y="2534722"/>
            <a:ext cx="4443889" cy="694373"/>
          </a:xfrm>
          <a:prstGeom prst="rect">
            <a:avLst/>
          </a:prstGeom>
          <a:noFill/>
          <a:ln/>
        </p:spPr>
        <p:txBody>
          <a:bodyPr wrap="none" rtlCol="0" anchor="t"/>
          <a:lstStyle/>
          <a:p>
            <a:pPr indent="0" marL="0">
              <a:lnSpc>
                <a:spcPts val="5468"/>
              </a:lnSpc>
              <a:buNone/>
            </a:pPr>
            <a:r>
              <a:rPr lang="en-US" sz="4374" b="1" spc="-87" kern="0" dirty="0">
                <a:solidFill>
                  <a:srgbClr val="FF75D3"/>
                </a:solidFill>
                <a:latin typeface="adonis-web" pitchFamily="34" charset="0"/>
                <a:ea typeface="adonis-web" pitchFamily="34" charset="-122"/>
                <a:cs typeface="adonis-web" pitchFamily="34" charset="-120"/>
              </a:rPr>
              <a:t>Conclusion</a:t>
            </a:r>
            <a:endParaRPr lang="en-US" sz="4374" dirty="0"/>
          </a:p>
        </p:txBody>
      </p:sp>
      <p:sp>
        <p:nvSpPr>
          <p:cNvPr id="5" name="Text 2"/>
          <p:cNvSpPr/>
          <p:nvPr/>
        </p:nvSpPr>
        <p:spPr>
          <a:xfrm>
            <a:off x="833199" y="3562350"/>
            <a:ext cx="7477601" cy="2132409"/>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In conclusion, we have explored the fundamentals of text processing in Linux, focusing on three essential commands: grep, sed, and awk. Each command offers unique capabilities for efficient text manipulation and data extraction. By mastering these tools, you will have the necessary skills to tackle complex text processing tasks in the Linux ecosystem. Embrace the power of grep, sed, and awk, and embark on a journey of enhanced productivity and text processing excellence.</a:t>
            </a:r>
            <a:endParaRPr lang="en-US" sz="1750" dirty="0"/>
          </a:p>
        </p:txBody>
      </p:sp>
      <p:pic>
        <p:nvPicPr>
          <p:cNvPr id="6"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2023-10-10T07:59:06Z</dcterms:created>
  <dcterms:modified xsi:type="dcterms:W3CDTF">2023-10-10T07:59:06Z</dcterms:modified>
</cp:coreProperties>
</file>